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1pPr>
    <a:lvl2pPr marL="0" marR="0" indent="457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2pPr>
    <a:lvl3pPr marL="0" marR="0" indent="914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3pPr>
    <a:lvl4pPr marL="0" marR="0" indent="1371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4pPr>
    <a:lvl5pPr marL="0" marR="0" indent="18288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5pPr>
    <a:lvl6pPr marL="0" marR="0" indent="22860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6pPr>
    <a:lvl7pPr marL="0" marR="0" indent="2743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7pPr>
    <a:lvl8pPr marL="0" marR="0" indent="3200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8pPr>
    <a:lvl9pPr marL="0" marR="0" indent="3657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b="0" baseline="0" cap="none" i="0" spc="-26" strike="noStrike" sz="2600" u="none" kumimoji="0" normalizeH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EFA07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254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254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3712597"/>
              <a:satOff val="-23099"/>
              <a:lumOff val="5802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BCEF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2871FF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D1F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E7FE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Body Level One…"/>
          <p:cNvSpPr txBox="1"/>
          <p:nvPr>
            <p:ph type="body" sz="half" idx="1" hasCustomPrompt="1"/>
          </p:nvPr>
        </p:nvSpPr>
        <p:spPr>
          <a:xfrm>
            <a:off x="1298277" y="4927600"/>
            <a:ext cx="21863646" cy="3853767"/>
          </a:xfrm>
          <a:prstGeom prst="rect">
            <a:avLst/>
          </a:prstGeom>
        </p:spPr>
        <p:txBody>
          <a:bodyPr anchor="ctr"/>
          <a:lstStyle>
            <a:lvl1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1pPr>
            <a:lvl2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2pPr>
            <a:lvl3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3pPr>
            <a:lvl4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4pPr>
            <a:lvl5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Fact information"/>
          <p:cNvSpPr txBox="1"/>
          <p:nvPr>
            <p:ph type="body" sz="quarter" idx="21" hasCustomPrompt="1"/>
          </p:nvPr>
        </p:nvSpPr>
        <p:spPr>
          <a:xfrm>
            <a:off x="1295400" y="8117284"/>
            <a:ext cx="21869400" cy="592456"/>
          </a:xfrm>
          <a:prstGeom prst="rect">
            <a:avLst/>
          </a:prstGeom>
        </p:spPr>
        <p:txBody>
          <a:bodyPr/>
          <a:lstStyle>
            <a:lvl1pPr algn="ctr" defTabSz="490727">
              <a:spcBef>
                <a:spcPts val="2600"/>
              </a:spcBef>
              <a:defRPr spc="-88" sz="2940"/>
            </a:lvl1pPr>
          </a:lstStyle>
          <a:p>
            <a:pPr/>
            <a:r>
              <a:t>Fact information</a:t>
            </a:r>
          </a:p>
        </p:txBody>
      </p:sp>
      <p:sp>
        <p:nvSpPr>
          <p:cNvPr id="119" name="Body Level One…"/>
          <p:cNvSpPr txBox="1"/>
          <p:nvPr>
            <p:ph type="body" sz="half" idx="1" hasCustomPrompt="1"/>
          </p:nvPr>
        </p:nvSpPr>
        <p:spPr>
          <a:xfrm>
            <a:off x="1295400" y="3587043"/>
            <a:ext cx="21869400" cy="4730168"/>
          </a:xfrm>
          <a:prstGeom prst="rect">
            <a:avLst/>
          </a:prstGeom>
        </p:spPr>
        <p:txBody>
          <a:bodyPr anchor="b"/>
          <a:lstStyle>
            <a:lvl1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1pPr>
            <a:lvl2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2pPr>
            <a:lvl3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3pPr>
            <a:lvl4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4pPr>
            <a:lvl5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21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Attribution"/>
          <p:cNvSpPr txBox="1"/>
          <p:nvPr>
            <p:ph type="body" sz="quarter" idx="21" hasCustomPrompt="1"/>
          </p:nvPr>
        </p:nvSpPr>
        <p:spPr>
          <a:xfrm>
            <a:off x="2252674" y="10353079"/>
            <a:ext cx="20691414" cy="567945"/>
          </a:xfrm>
          <a:prstGeom prst="rect">
            <a:avLst/>
          </a:prstGeom>
        </p:spPr>
        <p:txBody>
          <a:bodyPr/>
          <a:lstStyle>
            <a:lvl1pPr defTabSz="584200">
              <a:defRPr spc="-84" sz="2800"/>
            </a:lvl1pPr>
          </a:lstStyle>
          <a:p>
            <a:pPr/>
            <a:r>
              <a:t>Attribution </a:t>
            </a:r>
          </a:p>
        </p:txBody>
      </p:sp>
      <p:sp>
        <p:nvSpPr>
          <p:cNvPr id="130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31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32" name="Body Level One…"/>
          <p:cNvSpPr txBox="1"/>
          <p:nvPr>
            <p:ph type="body" sz="half" idx="1" hasCustomPrompt="1"/>
          </p:nvPr>
        </p:nvSpPr>
        <p:spPr>
          <a:xfrm>
            <a:off x="1439912" y="4332885"/>
            <a:ext cx="21504176" cy="5497468"/>
          </a:xfrm>
          <a:prstGeom prst="rect">
            <a:avLst/>
          </a:prstGeom>
        </p:spPr>
        <p:txBody>
          <a:bodyPr anchor="b"/>
          <a:lstStyle>
            <a:lvl1pPr marL="714375" indent="-7143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1pPr>
            <a:lvl2pPr marL="714375" indent="-2571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2pPr>
            <a:lvl3pPr marL="714375" indent="2000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3pPr>
            <a:lvl4pPr marL="714375" indent="6572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4pPr>
            <a:lvl5pPr marL="714375" indent="111442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518839134_3132x2088.jpg"/>
          <p:cNvSpPr/>
          <p:nvPr>
            <p:ph type="pic" idx="21"/>
          </p:nvPr>
        </p:nvSpPr>
        <p:spPr>
          <a:xfrm>
            <a:off x="4076700" y="-3937000"/>
            <a:ext cx="26492200" cy="17661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1" name="766363123_1851x1194.jpg"/>
          <p:cNvSpPr/>
          <p:nvPr>
            <p:ph type="pic" sz="half" idx="22"/>
          </p:nvPr>
        </p:nvSpPr>
        <p:spPr>
          <a:xfrm>
            <a:off x="-1" y="-525805"/>
            <a:ext cx="12065001" cy="77826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981594838_2460x1641.jpg"/>
          <p:cNvSpPr/>
          <p:nvPr>
            <p:ph type="pic" sz="half" idx="23"/>
          </p:nvPr>
        </p:nvSpPr>
        <p:spPr>
          <a:xfrm>
            <a:off x="-1" y="6384784"/>
            <a:ext cx="12065001" cy="80482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463013163_3048x2031.jpg"/>
          <p:cNvSpPr/>
          <p:nvPr>
            <p:ph type="pic" idx="21"/>
          </p:nvPr>
        </p:nvSpPr>
        <p:spPr>
          <a:xfrm>
            <a:off x="0" y="-1266000"/>
            <a:ext cx="24384000" cy="16248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014407370_Retouch_4050x2379.jpg"/>
          <p:cNvSpPr/>
          <p:nvPr>
            <p:ph type="pic" idx="21"/>
          </p:nvPr>
        </p:nvSpPr>
        <p:spPr>
          <a:xfrm>
            <a:off x="-685800" y="-6146800"/>
            <a:ext cx="34201100" cy="2008998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Presentation Title"/>
          <p:cNvSpPr txBox="1"/>
          <p:nvPr>
            <p:ph type="title" hasCustomPrompt="1"/>
          </p:nvPr>
        </p:nvSpPr>
        <p:spPr>
          <a:xfrm>
            <a:off x="1295400" y="4384675"/>
            <a:ext cx="21869400" cy="4699000"/>
          </a:xfrm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295400" y="9268776"/>
            <a:ext cx="21869400" cy="1422714"/>
          </a:xfrm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518839134_3132x2088.jpg"/>
          <p:cNvSpPr/>
          <p:nvPr>
            <p:ph type="pic" idx="21"/>
          </p:nvPr>
        </p:nvSpPr>
        <p:spPr>
          <a:xfrm>
            <a:off x="8922063" y="-1"/>
            <a:ext cx="20573998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Slide Title"/>
          <p:cNvSpPr txBox="1"/>
          <p:nvPr>
            <p:ph type="title" hasCustomPrompt="1"/>
          </p:nvPr>
        </p:nvSpPr>
        <p:spPr>
          <a:xfrm>
            <a:off x="1295400" y="3743016"/>
            <a:ext cx="11442700" cy="533400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2" name="Body Level One…"/>
          <p:cNvSpPr txBox="1"/>
          <p:nvPr>
            <p:ph type="body" sz="quarter" idx="1" hasCustomPrompt="1"/>
          </p:nvPr>
        </p:nvSpPr>
        <p:spPr>
          <a:xfrm>
            <a:off x="1295400" y="9271000"/>
            <a:ext cx="11442700" cy="3175000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1" name="Slide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</p:txBody>
      </p:sp>
      <p:sp>
        <p:nvSpPr>
          <p:cNvPr id="42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43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44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386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45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7400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xfrm>
            <a:off x="22793706" y="12981031"/>
            <a:ext cx="361189" cy="40411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4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5317"/>
          </a:xfrm>
          <a:prstGeom prst="rect">
            <a:avLst/>
          </a:prstGeom>
        </p:spPr>
        <p:txBody>
          <a:bodyPr numCol="2" spcCol="1093469"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5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56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981594838_2460x1641.jpg"/>
          <p:cNvSpPr/>
          <p:nvPr>
            <p:ph type="pic" idx="21"/>
          </p:nvPr>
        </p:nvSpPr>
        <p:spPr>
          <a:xfrm>
            <a:off x="10236489" y="-1"/>
            <a:ext cx="2056146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" name="Body Level One…"/>
          <p:cNvSpPr txBox="1"/>
          <p:nvPr>
            <p:ph type="body" sz="half" idx="1" hasCustomPrompt="1"/>
          </p:nvPr>
        </p:nvSpPr>
        <p:spPr>
          <a:xfrm>
            <a:off x="1295400" y="5257800"/>
            <a:ext cx="11442700" cy="6886575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6" name="Rectangle"/>
          <p:cNvSpPr/>
          <p:nvPr/>
        </p:nvSpPr>
        <p:spPr>
          <a:xfrm>
            <a:off x="0" y="990550"/>
            <a:ext cx="12538389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67" name="Author and Date"/>
          <p:cNvSpPr txBox="1"/>
          <p:nvPr>
            <p:ph type="body" sz="quarter" idx="22" hasCustomPrompt="1"/>
          </p:nvPr>
        </p:nvSpPr>
        <p:spPr>
          <a:xfrm>
            <a:off x="1295400" y="12955885"/>
            <a:ext cx="114427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68" name="Slide Title"/>
          <p:cNvSpPr txBox="1"/>
          <p:nvPr>
            <p:ph type="title" hasCustomPrompt="1"/>
          </p:nvPr>
        </p:nvSpPr>
        <p:spPr>
          <a:xfrm>
            <a:off x="1295400" y="1625600"/>
            <a:ext cx="11442700" cy="2466975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69" name="Slide Subtitle"/>
          <p:cNvSpPr txBox="1"/>
          <p:nvPr>
            <p:ph type="body" sz="quarter" idx="23" hasCustomPrompt="1"/>
          </p:nvPr>
        </p:nvSpPr>
        <p:spPr>
          <a:xfrm>
            <a:off x="1295400" y="4092575"/>
            <a:ext cx="11442701" cy="678372"/>
          </a:xfrm>
          <a:prstGeom prst="rect">
            <a:avLst/>
          </a:prstGeom>
        </p:spPr>
        <p:txBody>
          <a:bodyPr/>
          <a:lstStyle>
            <a:lvl1pPr defTabSz="566674">
              <a:defRPr spc="-101" sz="3395"/>
            </a:lvl1pPr>
          </a:lstStyle>
          <a:p>
            <a:pPr/>
            <a:r>
              <a:t>Slide Subtitle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ection Title"/>
          <p:cNvSpPr txBox="1"/>
          <p:nvPr>
            <p:ph type="title" hasCustomPrompt="1"/>
          </p:nvPr>
        </p:nvSpPr>
        <p:spPr>
          <a:xfrm>
            <a:off x="1295400" y="5404408"/>
            <a:ext cx="21869400" cy="2881785"/>
          </a:xfrm>
          <a:prstGeom prst="rect">
            <a:avLst/>
          </a:prstGeom>
        </p:spPr>
        <p:txBody>
          <a:bodyPr anchor="ctr"/>
          <a:lstStyle>
            <a:lvl1pPr defTabSz="825500">
              <a:defRPr spc="-408" sz="10200"/>
            </a:lvl1pPr>
          </a:lstStyle>
          <a:p>
            <a:pPr/>
            <a:r>
              <a:t>Section Title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86" name="Slide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 </a:t>
            </a:r>
          </a:p>
        </p:txBody>
      </p:sp>
      <p:sp>
        <p:nvSpPr>
          <p:cNvPr id="87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88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89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Author and Date"/>
          <p:cNvSpPr txBox="1"/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98" name="Agenda Subtitle"/>
          <p:cNvSpPr txBox="1"/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Agenda Subtitle</a:t>
            </a:r>
          </a:p>
        </p:txBody>
      </p:sp>
      <p:sp>
        <p:nvSpPr>
          <p:cNvPr id="99" name="Body Level One…"/>
          <p:cNvSpPr txBox="1"/>
          <p:nvPr>
            <p:ph type="body" idx="1" hasCustomPrompt="1"/>
          </p:nvPr>
        </p:nvSpPr>
        <p:spPr>
          <a:xfrm>
            <a:off x="1295400" y="5118100"/>
            <a:ext cx="21869400" cy="7137400"/>
          </a:xfrm>
          <a:prstGeom prst="rect">
            <a:avLst/>
          </a:prstGeom>
        </p:spPr>
        <p:txBody>
          <a:bodyPr/>
          <a:lstStyle>
            <a:lvl1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1pPr>
            <a:lvl2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2pPr>
            <a:lvl3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3pPr>
            <a:lvl4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4pPr>
            <a:lvl5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0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01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pc="-44" sz="2200">
                <a:latin typeface="Graphik Semibold"/>
                <a:ea typeface="Graphik Semibold"/>
                <a:cs typeface="Graphik Semibold"/>
                <a:sym typeface="Graphik Semibold"/>
              </a:defRPr>
            </a:pPr>
          </a:p>
        </p:txBody>
      </p:sp>
      <p:sp>
        <p:nvSpPr>
          <p:cNvPr id="102" name="Agenda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Agenda Title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/>
          <p:nvPr>
            <p:ph type="title" hasCustomPrompt="1"/>
          </p:nvPr>
        </p:nvSpPr>
        <p:spPr>
          <a:xfrm>
            <a:off x="1298349" y="4384675"/>
            <a:ext cx="21869401" cy="469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98349" y="9268776"/>
            <a:ext cx="21869401" cy="1402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797516" y="12979146"/>
            <a:ext cx="361189" cy="40411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3428914">
              <a:lnSpc>
                <a:spcPct val="100000"/>
              </a:lnSpc>
              <a:spcBef>
                <a:spcPts val="0"/>
              </a:spcBef>
              <a:tabLst/>
              <a:defRPr spc="0" sz="1800"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2286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2743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3200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3657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9pPr>
    </p:bodyStyle>
    <p:otherStyle>
      <a:lvl1pPr marL="0" marR="0" indent="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developer.nytimes.com/docs/movie-reviews-api/1/overview" TargetMode="External"/><Relationship Id="rId3" Type="http://schemas.openxmlformats.org/officeDocument/2006/relationships/hyperlink" Target="https://developers.themoviedb.org/3/getting-started/introduction" TargetMode="External"/><Relationship Id="rId4" Type="http://schemas.openxmlformats.org/officeDocument/2006/relationships/hyperlink" Target="https://bulma.io/documentation/overview/start/" TargetMode="External"/><Relationship Id="rId5" Type="http://schemas.openxmlformats.org/officeDocument/2006/relationships/hyperlink" Target="https://api.jquery.com/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hyperlink" Target="https://uoft-group7-project-1.github.io/Group7_Project-1/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uoft-group7-project-1.github.io/Group7_Project-1/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Screen Shot 2020-11-19 at 5.07.58 PM.png" descr="Screen Shot 2020-11-19 at 5.07.58 PM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3749" t="608" r="6842" b="0"/>
          <a:stretch>
            <a:fillRect/>
          </a:stretch>
        </p:blipFill>
        <p:spPr>
          <a:xfrm>
            <a:off x="11907330" y="0"/>
            <a:ext cx="12611157" cy="13696199"/>
          </a:xfrm>
          <a:prstGeom prst="rect">
            <a:avLst/>
          </a:prstGeom>
        </p:spPr>
      </p:pic>
      <p:sp>
        <p:nvSpPr>
          <p:cNvPr id="168" name="Group 7"/>
          <p:cNvSpPr txBox="1"/>
          <p:nvPr>
            <p:ph type="title"/>
          </p:nvPr>
        </p:nvSpPr>
        <p:spPr>
          <a:xfrm>
            <a:off x="663568" y="3743016"/>
            <a:ext cx="11442701" cy="5334001"/>
          </a:xfrm>
          <a:prstGeom prst="rect">
            <a:avLst/>
          </a:prstGeom>
        </p:spPr>
        <p:txBody>
          <a:bodyPr/>
          <a:lstStyle/>
          <a:p>
            <a:pPr/>
            <a:r>
              <a:t>Group 7</a:t>
            </a:r>
          </a:p>
        </p:txBody>
      </p:sp>
      <p:sp>
        <p:nvSpPr>
          <p:cNvPr id="169" name="Project 1 : NYT+TMDb review discovery app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1 : NYT+TMDb review discovery app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he reasoning behind our project"/>
          <p:cNvSpPr txBox="1"/>
          <p:nvPr>
            <p:ph type="body" idx="21"/>
          </p:nvPr>
        </p:nvSpPr>
        <p:spPr>
          <a:xfrm>
            <a:off x="1295400" y="8117284"/>
            <a:ext cx="21869400" cy="113223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584200">
              <a:spcBef>
                <a:spcPts val="3200"/>
              </a:spcBef>
              <a:defRPr spc="-119" sz="4000"/>
            </a:lvl1pPr>
          </a:lstStyle>
          <a:p>
            <a:pPr/>
            <a:r>
              <a:t>The reasoning behind our project</a:t>
            </a:r>
          </a:p>
        </p:txBody>
      </p:sp>
      <p:sp>
        <p:nvSpPr>
          <p:cNvPr id="172" name="Why this?"/>
          <p:cNvSpPr txBox="1"/>
          <p:nvPr>
            <p:ph type="body" sz="half" idx="1"/>
          </p:nvPr>
        </p:nvSpPr>
        <p:spPr>
          <a:xfrm>
            <a:off x="1295400" y="2580793"/>
            <a:ext cx="21869401" cy="4730168"/>
          </a:xfrm>
          <a:prstGeom prst="rect">
            <a:avLst/>
          </a:prstGeom>
        </p:spPr>
        <p:txBody>
          <a:bodyPr/>
          <a:lstStyle>
            <a:lvl1pPr>
              <a:defRPr b="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Why this?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roup 7 - November 19 2020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7 - November 19 2020</a:t>
            </a:r>
          </a:p>
        </p:txBody>
      </p:sp>
      <p:sp>
        <p:nvSpPr>
          <p:cNvPr id="175" name="One page Browser application…"/>
          <p:cNvSpPr txBox="1"/>
          <p:nvPr>
            <p:ph type="body" idx="22"/>
          </p:nvPr>
        </p:nvSpPr>
        <p:spPr>
          <a:xfrm>
            <a:off x="1295400" y="3543455"/>
            <a:ext cx="21869400" cy="501842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566737" indent="-566737">
              <a:buClr>
                <a:srgbClr val="000000"/>
              </a:buClr>
              <a:buSzPct val="200000"/>
              <a:buChar char="•"/>
            </a:pPr>
            <a:r>
              <a:t>One page Browser application</a:t>
            </a:r>
          </a:p>
          <a:p>
            <a:pPr marL="566737" indent="-566737">
              <a:buClr>
                <a:srgbClr val="000000"/>
              </a:buClr>
              <a:buSzPct val="200000"/>
              <a:buChar char="•"/>
            </a:pPr>
            <a:r>
              <a:t>We’re into films and always up to find new titles</a:t>
            </a:r>
          </a:p>
          <a:p>
            <a:pPr marL="566737" indent="-566737">
              <a:buClr>
                <a:srgbClr val="000000"/>
              </a:buClr>
              <a:buSzPct val="200000"/>
              <a:buChar char="•"/>
            </a:pPr>
            <a:r>
              <a:t>Aggregate score and review sites can be overwhelming</a:t>
            </a:r>
          </a:p>
          <a:p>
            <a:pPr marL="566737" indent="-566737">
              <a:buClr>
                <a:srgbClr val="000000"/>
              </a:buClr>
              <a:buSzPct val="200000"/>
              <a:buChar char="•"/>
            </a:pPr>
            <a:r>
              <a:t>As film fans, we want to find highly professional and well regarded reviews</a:t>
            </a:r>
          </a:p>
          <a:p>
            <a:pPr lvl="1"/>
            <a:r>
              <a:t>So that we can decide if a film is worth watching</a:t>
            </a:r>
          </a:p>
        </p:txBody>
      </p:sp>
      <p:sp>
        <p:nvSpPr>
          <p:cNvPr id="176" name="Concept breakdow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Concept breakdown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roup 7 - November 19 2020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7 - November 19 2020</a:t>
            </a:r>
          </a:p>
        </p:txBody>
      </p:sp>
      <p:sp>
        <p:nvSpPr>
          <p:cNvPr id="179" name="Api selection and key requests…"/>
          <p:cNvSpPr txBox="1"/>
          <p:nvPr>
            <p:ph type="body" idx="22"/>
          </p:nvPr>
        </p:nvSpPr>
        <p:spPr>
          <a:xfrm>
            <a:off x="1295400" y="3543455"/>
            <a:ext cx="17702166" cy="583631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marL="549735" indent="-549735" defTabSz="566674">
              <a:buClr>
                <a:srgbClr val="000000"/>
              </a:buClr>
              <a:buSzPct val="200000"/>
              <a:buChar char="•"/>
              <a:defRPr spc="-101" sz="3395"/>
            </a:pPr>
            <a:r>
              <a:t>Api selection and key requests</a:t>
            </a:r>
          </a:p>
          <a:p>
            <a:pPr lvl="1" marL="1178004" indent="-549735" defTabSz="566674">
              <a:buClr>
                <a:srgbClr val="000000"/>
              </a:buClr>
              <a:buSzPct val="100000"/>
              <a:buChar char="๏"/>
              <a:defRPr spc="-101" sz="3395"/>
            </a:pPr>
            <a:r>
              <a:t>Movie reviews api (</a:t>
            </a:r>
            <a:r>
              <a:rPr spc="-72" sz="2425" u="sng">
                <a:solidFill>
                  <a:schemeClr val="accent1">
                    <a:hueOff val="1476394"/>
                    <a:lumOff val="-17455"/>
                  </a:schemeClr>
                </a:solidFill>
                <a:hlinkClick r:id="rId2" invalidUrl="" action="" tgtFrame="" tooltip="" history="1" highlightClick="0" endSnd="0"/>
              </a:rPr>
              <a:t>https://developer.nytimes.com/docs/movie-reviews-api/1/overview</a:t>
            </a:r>
            <a:r>
              <a:t>)</a:t>
            </a:r>
          </a:p>
          <a:p>
            <a:pPr lvl="1" marL="1178004" indent="-549735" defTabSz="566674">
              <a:buClr>
                <a:srgbClr val="000000"/>
              </a:buClr>
              <a:buSzPct val="100000"/>
              <a:buChar char="๏"/>
              <a:defRPr spc="-101" sz="3395"/>
            </a:pPr>
            <a:r>
              <a:t>Tmdb api (</a:t>
            </a:r>
            <a:r>
              <a:rPr spc="-72" sz="2425" u="sng">
                <a:solidFill>
                  <a:schemeClr val="accent1">
                    <a:hueOff val="1476394"/>
                    <a:lumOff val="-17455"/>
                  </a:schemeClr>
                </a:solidFill>
                <a:hlinkClick r:id="rId3" invalidUrl="" action="" tgtFrame="" tooltip="" history="1" highlightClick="0" endSnd="0"/>
              </a:rPr>
              <a:t>https://developers.themoviedb.org/3/getting-started/introduction</a:t>
            </a:r>
            <a:r>
              <a:t>)</a:t>
            </a:r>
          </a:p>
          <a:p>
            <a:pPr defTabSz="566674">
              <a:defRPr spc="-101" sz="3395"/>
            </a:pPr>
          </a:p>
          <a:p>
            <a:pPr marL="549735" indent="-549735" defTabSz="566674">
              <a:buClr>
                <a:srgbClr val="000000"/>
              </a:buClr>
              <a:buSzPct val="200000"/>
              <a:buChar char="•"/>
              <a:defRPr spc="-101" sz="3395"/>
            </a:pPr>
            <a:r>
              <a:t>Framework selection and documentation review</a:t>
            </a:r>
          </a:p>
          <a:p>
            <a:pPr lvl="1" marL="1178004" indent="-549735" defTabSz="566674">
              <a:buClr>
                <a:srgbClr val="000000"/>
              </a:buClr>
              <a:buSzPct val="100000"/>
              <a:buChar char="๏"/>
              <a:defRPr spc="-101" sz="3395"/>
            </a:pPr>
            <a:r>
              <a:t>Bulma css (</a:t>
            </a:r>
            <a:r>
              <a:rPr spc="-72" sz="2425" u="sng">
                <a:solidFill>
                  <a:schemeClr val="accent1">
                    <a:hueOff val="1476394"/>
                    <a:lumOff val="-17455"/>
                  </a:schemeClr>
                </a:solidFill>
                <a:hlinkClick r:id="rId4" invalidUrl="" action="" tgtFrame="" tooltip="" history="1" highlightClick="0" endSnd="0"/>
              </a:rPr>
              <a:t>https://bulma.io/documentation/overview/start/</a:t>
            </a:r>
            <a:r>
              <a:t>)</a:t>
            </a:r>
          </a:p>
          <a:p>
            <a:pPr lvl="1" marL="1178004" indent="-549735" defTabSz="566674">
              <a:buClr>
                <a:srgbClr val="000000"/>
              </a:buClr>
              <a:buSzPct val="100000"/>
              <a:buChar char="๏"/>
              <a:defRPr spc="-101" sz="3395"/>
            </a:pPr>
            <a:r>
              <a:t>jQuery (</a:t>
            </a:r>
            <a:r>
              <a:rPr spc="-72" sz="2425" u="sng">
                <a:solidFill>
                  <a:schemeClr val="accent1">
                    <a:hueOff val="1476394"/>
                    <a:lumOff val="-17455"/>
                  </a:schemeClr>
                </a:solidFill>
                <a:hlinkClick r:id="rId5" invalidUrl="" action="" tgtFrame="" tooltip="" history="1" highlightClick="0" endSnd="0"/>
              </a:rPr>
              <a:t>https://api.jquery.com/</a:t>
            </a:r>
            <a:r>
              <a:t>) </a:t>
            </a:r>
          </a:p>
          <a:p>
            <a:pPr defTabSz="566674">
              <a:defRPr spc="-101" sz="3395"/>
            </a:pPr>
          </a:p>
          <a:p>
            <a:pPr marL="549735" indent="-549735" defTabSz="566674">
              <a:buClr>
                <a:srgbClr val="000000"/>
              </a:buClr>
              <a:buSzPct val="200000"/>
              <a:buChar char="•"/>
              <a:defRPr spc="-101" sz="3395"/>
            </a:pPr>
            <a:r>
              <a:t>Tasks delegation</a:t>
            </a:r>
          </a:p>
          <a:p>
            <a:pPr marL="549735" indent="-549735" defTabSz="566674">
              <a:buClr>
                <a:srgbClr val="000000"/>
              </a:buClr>
              <a:buSzPct val="200000"/>
              <a:buChar char="•"/>
              <a:defRPr spc="-101" sz="3395"/>
            </a:pPr>
            <a:r>
              <a:t>Create repo and begin the project</a:t>
            </a:r>
          </a:p>
        </p:txBody>
      </p:sp>
      <p:sp>
        <p:nvSpPr>
          <p:cNvPr id="180" name="Our proce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Our process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roup 7 - November 19 2020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7 - November 19 2020</a:t>
            </a:r>
          </a:p>
        </p:txBody>
      </p:sp>
      <p:sp>
        <p:nvSpPr>
          <p:cNvPr id="183" name="Challenges…"/>
          <p:cNvSpPr txBox="1"/>
          <p:nvPr>
            <p:ph type="body" idx="22"/>
          </p:nvPr>
        </p:nvSpPr>
        <p:spPr>
          <a:xfrm>
            <a:off x="1295400" y="3543455"/>
            <a:ext cx="21869400" cy="826376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Challenges</a:t>
            </a:r>
          </a:p>
          <a:p>
            <a:pPr lvl="1" marL="1133475" indent="-485775">
              <a:buClr>
                <a:srgbClr val="000000"/>
              </a:buClr>
              <a:buSzPct val="200000"/>
              <a:buChar char="•"/>
              <a:defRPr spc="-90" sz="3000"/>
            </a:pPr>
            <a:r>
              <a:t>Getting used to git</a:t>
            </a:r>
          </a:p>
          <a:p>
            <a:pPr lvl="1" marL="1133475" indent="-485775">
              <a:buClr>
                <a:srgbClr val="000000"/>
              </a:buClr>
              <a:buSzPct val="200000"/>
              <a:buChar char="•"/>
              <a:defRPr spc="-90" sz="3000"/>
            </a:pPr>
            <a:r>
              <a:t>Dealing with code reviews and conflict resolution</a:t>
            </a:r>
          </a:p>
          <a:p>
            <a:pPr lvl="1" marL="1133475" indent="-485775">
              <a:buClr>
                <a:srgbClr val="000000"/>
              </a:buClr>
              <a:buSzPct val="200000"/>
              <a:buChar char="•"/>
              <a:defRPr spc="-90" sz="3000"/>
            </a:pPr>
            <a:r>
              <a:t>Making it all work</a:t>
            </a:r>
          </a:p>
          <a:p>
            <a:pPr lvl="1" marL="1133475" indent="-485775">
              <a:buClr>
                <a:srgbClr val="000000"/>
              </a:buClr>
              <a:buSzPct val="200000"/>
              <a:buChar char="•"/>
              <a:defRPr spc="-90" sz="3000"/>
            </a:pPr>
            <a:r>
              <a:t>Local storage for images</a:t>
            </a:r>
          </a:p>
          <a:p>
            <a:pPr/>
          </a:p>
          <a:p>
            <a:pPr/>
          </a:p>
          <a:p>
            <a:pPr/>
            <a:r>
              <a:t>Successes</a:t>
            </a:r>
          </a:p>
          <a:p>
            <a:pPr lvl="1" marL="1133475" indent="-485775">
              <a:buClr>
                <a:srgbClr val="000000"/>
              </a:buClr>
              <a:buSzPct val="200000"/>
              <a:buChar char="•"/>
            </a:pPr>
            <a:r>
              <a:rPr spc="-90" sz="3000"/>
              <a:t>Landing on the general app look and feel early on</a:t>
            </a:r>
            <a:endParaRPr spc="-90" sz="3000"/>
          </a:p>
          <a:p>
            <a:pPr lvl="1" marL="1133475" indent="-485775">
              <a:buClr>
                <a:srgbClr val="000000"/>
              </a:buClr>
              <a:buSzPct val="200000"/>
              <a:buChar char="•"/>
            </a:pPr>
            <a:r>
              <a:rPr spc="-90" sz="3000"/>
              <a:t>Keeping the page clean</a:t>
            </a:r>
            <a:endParaRPr spc="-90" sz="3000"/>
          </a:p>
          <a:p>
            <a:pPr lvl="1" marL="1133475" indent="-485775">
              <a:buClr>
                <a:srgbClr val="000000"/>
              </a:buClr>
              <a:buSzPct val="200000"/>
              <a:buChar char="•"/>
            </a:pPr>
            <a:r>
              <a:rPr spc="-90" sz="3000"/>
              <a:t>Few conflicts in git overall</a:t>
            </a:r>
          </a:p>
        </p:txBody>
      </p:sp>
      <p:sp>
        <p:nvSpPr>
          <p:cNvPr id="184" name="How did we far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did we fare?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Working_Project_Sample.png" descr="Working_Project_Sample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547" r="0" b="547"/>
          <a:stretch>
            <a:fillRect/>
          </a:stretch>
        </p:blipFill>
        <p:spPr>
          <a:xfrm>
            <a:off x="16059249" y="-1"/>
            <a:ext cx="6803507" cy="13715999"/>
          </a:xfrm>
          <a:prstGeom prst="rect">
            <a:avLst/>
          </a:prstGeom>
        </p:spPr>
      </p:pic>
      <p:sp>
        <p:nvSpPr>
          <p:cNvPr id="187" name="Demo time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 time:</a:t>
            </a:r>
          </a:p>
        </p:txBody>
      </p:sp>
      <p:sp>
        <p:nvSpPr>
          <p:cNvPr id="188" name="https://uoft-group7-project-1.github.io/Group7_Project-1/"/>
          <p:cNvSpPr txBox="1"/>
          <p:nvPr>
            <p:ph type="body" sz="quarter" idx="1"/>
          </p:nvPr>
        </p:nvSpPr>
        <p:spPr>
          <a:xfrm>
            <a:off x="1201795" y="10298530"/>
            <a:ext cx="10149942" cy="1123511"/>
          </a:xfrm>
          <a:prstGeom prst="rect">
            <a:avLst/>
          </a:prstGeom>
        </p:spPr>
        <p:txBody>
          <a:bodyPr/>
          <a:lstStyle>
            <a:lvl1pPr defTabSz="457200">
              <a:defRPr cap="none" spc="0" sz="3100" u="sng">
                <a:solidFill>
                  <a:schemeClr val="accent1">
                    <a:hueOff val="1476394"/>
                    <a:lumOff val="-17455"/>
                  </a:schemeClr>
                </a:solidFill>
                <a:latin typeface="Helvetica"/>
                <a:ea typeface="Helvetica"/>
                <a:cs typeface="Helvetica"/>
                <a:sym typeface="Helvetica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https://uoft-group7-project-1.github.io/Group7_Project-1/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roup 7 - November 19 2020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7 - November 19 2020</a:t>
            </a:r>
          </a:p>
        </p:txBody>
      </p:sp>
      <p:sp>
        <p:nvSpPr>
          <p:cNvPr id="191" name="Project 1"/>
          <p:cNvSpPr txBox="1"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Project 1</a:t>
            </a:r>
          </a:p>
        </p:txBody>
      </p:sp>
      <p:sp>
        <p:nvSpPr>
          <p:cNvPr id="192" name="Go through the API response data and add more movie information to enrich the content displaye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874394" indent="-874394">
              <a:buClr>
                <a:srgbClr val="000000"/>
              </a:buClr>
              <a:buSzPct val="200000"/>
              <a:buChar char="•"/>
            </a:pPr>
            <a:r>
              <a:t>Go through the API response data and add more movie information to enrich the content displayed</a:t>
            </a:r>
          </a:p>
          <a:p>
            <a:pPr marL="874394" indent="-874394">
              <a:buClr>
                <a:srgbClr val="000000"/>
              </a:buClr>
              <a:buSzPct val="200000"/>
              <a:buChar char="•"/>
            </a:pPr>
            <a:r>
              <a:t>Keep the page look simple while adding content</a:t>
            </a:r>
          </a:p>
          <a:p>
            <a:pPr marL="874394" indent="-874394">
              <a:buClr>
                <a:srgbClr val="000000"/>
              </a:buClr>
              <a:buSzPct val="200000"/>
              <a:buChar char="•"/>
            </a:pPr>
            <a:r>
              <a:t>Test different frameworks to identify potential improvements to responsive item handling</a:t>
            </a:r>
          </a:p>
        </p:txBody>
      </p:sp>
      <p:sp>
        <p:nvSpPr>
          <p:cNvPr id="193" name="Directions for future develop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 defTabSz="998339">
              <a:lnSpc>
                <a:spcPct val="100000"/>
              </a:lnSpc>
              <a:defRPr spc="-350" sz="8772"/>
            </a:lvl1pPr>
          </a:lstStyle>
          <a:p>
            <a:pPr/>
            <a:r>
              <a:t>Directions for future development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roup 7 - November 19 2020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Group 7 - November 19 2020</a:t>
            </a:r>
          </a:p>
        </p:txBody>
      </p:sp>
      <p:sp>
        <p:nvSpPr>
          <p:cNvPr id="196" name="https://github.com/UofT-Group7-Project-1/Group7_Project-1…"/>
          <p:cNvSpPr txBox="1"/>
          <p:nvPr>
            <p:ph type="body" idx="22"/>
          </p:nvPr>
        </p:nvSpPr>
        <p:spPr>
          <a:xfrm>
            <a:off x="640167" y="3749444"/>
            <a:ext cx="21778807" cy="349459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457200">
              <a:defRPr cap="none" spc="0" u="sng">
                <a:solidFill>
                  <a:schemeClr val="accent1">
                    <a:hueOff val="1476394"/>
                    <a:lumOff val="-17455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https://github.com/UofT-Group7-Project-1/Group7_Project-1</a:t>
            </a:r>
          </a:p>
          <a:p>
            <a:pPr defTabSz="457200">
              <a:defRPr cap="none" spc="0" u="sng">
                <a:solidFill>
                  <a:schemeClr val="accent1">
                    <a:hueOff val="1476394"/>
                    <a:lumOff val="-17455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defTabSz="457200">
              <a:defRPr cap="none" spc="0" u="sng">
                <a:solidFill>
                  <a:schemeClr val="accent1">
                    <a:hueOff val="1476394"/>
                    <a:lumOff val="-17455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hlinkClick r:id="rId2" invalidUrl="" action="" tgtFrame="" tooltip="" history="1" highlightClick="0" endSnd="0"/>
              </a:rPr>
              <a:t>https://uoft-group7-project-1.github.io/Group7_Project-1/</a:t>
            </a:r>
          </a:p>
        </p:txBody>
      </p:sp>
      <p:sp>
        <p:nvSpPr>
          <p:cNvPr id="197" name="Lin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Links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b="0" baseline="0" cap="none" i="0" spc="-26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b="0" baseline="0" cap="none" i="0" spc="-26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